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5"/>
  </p:notesMasterIdLst>
  <p:handoutMasterIdLst>
    <p:handoutMasterId r:id="rId26"/>
  </p:handoutMasterIdLst>
  <p:sldIdLst>
    <p:sldId id="262" r:id="rId5"/>
    <p:sldId id="265" r:id="rId6"/>
    <p:sldId id="268" r:id="rId7"/>
    <p:sldId id="269" r:id="rId8"/>
    <p:sldId id="259" r:id="rId9"/>
    <p:sldId id="270" r:id="rId10"/>
    <p:sldId id="282" r:id="rId11"/>
    <p:sldId id="275" r:id="rId12"/>
    <p:sldId id="271" r:id="rId13"/>
    <p:sldId id="261" r:id="rId14"/>
    <p:sldId id="276" r:id="rId15"/>
    <p:sldId id="277" r:id="rId16"/>
    <p:sldId id="278" r:id="rId17"/>
    <p:sldId id="279" r:id="rId18"/>
    <p:sldId id="281" r:id="rId19"/>
    <p:sldId id="283" r:id="rId20"/>
    <p:sldId id="273" r:id="rId21"/>
    <p:sldId id="274" r:id="rId22"/>
    <p:sldId id="267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03"/>
    <a:srgbClr val="EABD04"/>
    <a:srgbClr val="E5A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C5D55-B17A-417B-8FCF-FA51CF826912}" v="114" dt="2024-11-07T06:31:48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62500" autoAdjust="0"/>
  </p:normalViewPr>
  <p:slideViewPr>
    <p:cSldViewPr snapToGrid="0" snapToObjects="1">
      <p:cViewPr varScale="1">
        <p:scale>
          <a:sx n="70" d="100"/>
          <a:sy n="70" d="100"/>
        </p:scale>
        <p:origin x="20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91066-FBB9-409A-88C1-57CB9AB9EE83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81B544-1B40-4495-BF18-8CA19BE116DA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Real-Time Bus Tracking</a:t>
          </a:r>
          <a:endParaRPr lang="en-US" dirty="0"/>
        </a:p>
      </dgm:t>
    </dgm:pt>
    <dgm:pt modelId="{05D81E52-AA1D-4032-97DA-136B6342716E}" type="parTrans" cxnId="{BCF183EB-BF61-47E7-8C0B-1C3E5F850839}">
      <dgm:prSet/>
      <dgm:spPr/>
      <dgm:t>
        <a:bodyPr/>
        <a:lstStyle/>
        <a:p>
          <a:endParaRPr lang="en-US"/>
        </a:p>
      </dgm:t>
    </dgm:pt>
    <dgm:pt modelId="{3F8788AF-FED1-47A5-B017-0990980B58B1}" type="sibTrans" cxnId="{BCF183EB-BF61-47E7-8C0B-1C3E5F8508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38B8C8B-401D-49E4-88C6-3E0C3126B32C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Route Information</a:t>
          </a:r>
          <a:endParaRPr lang="en-US" dirty="0"/>
        </a:p>
      </dgm:t>
    </dgm:pt>
    <dgm:pt modelId="{AC581850-1657-425B-AADF-5F68B6E55CE8}" type="parTrans" cxnId="{BC6B1855-AAAE-406A-A921-ABE0398F43E7}">
      <dgm:prSet/>
      <dgm:spPr/>
      <dgm:t>
        <a:bodyPr/>
        <a:lstStyle/>
        <a:p>
          <a:endParaRPr lang="en-US"/>
        </a:p>
      </dgm:t>
    </dgm:pt>
    <dgm:pt modelId="{C1E86380-5F78-4D00-B7EB-78F171814A20}" type="sibTrans" cxnId="{BC6B1855-AAAE-406A-A921-ABE0398F43E7}">
      <dgm:prSet/>
      <dgm:spPr/>
      <dgm:t>
        <a:bodyPr/>
        <a:lstStyle/>
        <a:p>
          <a:endParaRPr lang="en-US"/>
        </a:p>
      </dgm:t>
    </dgm:pt>
    <dgm:pt modelId="{077CA3E3-6B10-4C19-861C-DF65D290DB42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Bus Schedules and Estimated Times</a:t>
          </a:r>
          <a:endParaRPr lang="en-US" dirty="0"/>
        </a:p>
      </dgm:t>
    </dgm:pt>
    <dgm:pt modelId="{9AFC0443-2385-472F-A7A7-66998515E43B}" type="parTrans" cxnId="{D5FE7E9C-5121-410E-9FEC-0B9BE38813F5}">
      <dgm:prSet/>
      <dgm:spPr/>
      <dgm:t>
        <a:bodyPr/>
        <a:lstStyle/>
        <a:p>
          <a:endParaRPr lang="en-US"/>
        </a:p>
      </dgm:t>
    </dgm:pt>
    <dgm:pt modelId="{95B46C46-BFEC-4C21-93B2-9036F9733DDE}" type="sibTrans" cxnId="{D5FE7E9C-5121-410E-9FEC-0B9BE38813F5}">
      <dgm:prSet/>
      <dgm:spPr/>
      <dgm:t>
        <a:bodyPr/>
        <a:lstStyle/>
        <a:p>
          <a:endParaRPr lang="en-US"/>
        </a:p>
      </dgm:t>
    </dgm:pt>
    <dgm:pt modelId="{6E2FF135-208A-4606-B4BF-52128B437784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Fare Estimation</a:t>
          </a:r>
          <a:endParaRPr lang="en-US" dirty="0"/>
        </a:p>
      </dgm:t>
    </dgm:pt>
    <dgm:pt modelId="{D6DBD5CC-562F-4803-8611-FB2190A9557A}" type="parTrans" cxnId="{639C407E-0DEB-49D8-A327-EF24ECF9F356}">
      <dgm:prSet/>
      <dgm:spPr/>
      <dgm:t>
        <a:bodyPr/>
        <a:lstStyle/>
        <a:p>
          <a:endParaRPr lang="en-US"/>
        </a:p>
      </dgm:t>
    </dgm:pt>
    <dgm:pt modelId="{28E4894A-9E22-4E51-BC3A-7F9DDAD68A30}" type="sibTrans" cxnId="{639C407E-0DEB-49D8-A327-EF24ECF9F356}">
      <dgm:prSet/>
      <dgm:spPr/>
      <dgm:t>
        <a:bodyPr/>
        <a:lstStyle/>
        <a:p>
          <a:endParaRPr lang="en-US"/>
        </a:p>
      </dgm:t>
    </dgm:pt>
    <dgm:pt modelId="{A54DACB7-8CF6-4A74-841F-8C74138E3677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Notifications and Alerts</a:t>
          </a:r>
          <a:endParaRPr lang="en-US" dirty="0"/>
        </a:p>
      </dgm:t>
    </dgm:pt>
    <dgm:pt modelId="{15900EF1-5EEF-4D5C-AA2D-17DFAF5ED04E}" type="parTrans" cxnId="{85FBD27B-BB11-4CD3-8F89-9106E6C852B8}">
      <dgm:prSet/>
      <dgm:spPr/>
      <dgm:t>
        <a:bodyPr/>
        <a:lstStyle/>
        <a:p>
          <a:endParaRPr lang="en-US"/>
        </a:p>
      </dgm:t>
    </dgm:pt>
    <dgm:pt modelId="{23003EA8-1B9A-4B5A-8CFC-D0A7E2124F8D}" type="sibTrans" cxnId="{85FBD27B-BB11-4CD3-8F89-9106E6C852B8}">
      <dgm:prSet/>
      <dgm:spPr/>
      <dgm:t>
        <a:bodyPr/>
        <a:lstStyle/>
        <a:p>
          <a:endParaRPr lang="en-US"/>
        </a:p>
      </dgm:t>
    </dgm:pt>
    <dgm:pt modelId="{123A7C8F-F686-4A11-83B9-AE525777EF84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 dirty="0"/>
            <a:t>Lost Item Reporting</a:t>
          </a:r>
          <a:endParaRPr lang="en-US" dirty="0"/>
        </a:p>
      </dgm:t>
    </dgm:pt>
    <dgm:pt modelId="{912D18C7-9809-45EE-BDFF-DBAC4D0F1624}" type="parTrans" cxnId="{368FCFE4-408A-4E50-8F72-C03B7925A1A3}">
      <dgm:prSet/>
      <dgm:spPr/>
      <dgm:t>
        <a:bodyPr/>
        <a:lstStyle/>
        <a:p>
          <a:endParaRPr lang="en-US"/>
        </a:p>
      </dgm:t>
    </dgm:pt>
    <dgm:pt modelId="{690C143B-3C6E-49A4-9997-AE92337AA445}" type="sibTrans" cxnId="{368FCFE4-408A-4E50-8F72-C03B7925A1A3}">
      <dgm:prSet/>
      <dgm:spPr/>
      <dgm:t>
        <a:bodyPr/>
        <a:lstStyle/>
        <a:p>
          <a:endParaRPr lang="en-US"/>
        </a:p>
      </dgm:t>
    </dgm:pt>
    <dgm:pt modelId="{42F8FF09-9414-4D4D-8BF0-062529B179B4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i="0"/>
            <a:t>Feedback and Ratings</a:t>
          </a:r>
          <a:endParaRPr lang="en-US" dirty="0"/>
        </a:p>
      </dgm:t>
    </dgm:pt>
    <dgm:pt modelId="{5B728046-10E3-4628-876C-68F7BB2ABA20}" type="parTrans" cxnId="{7476E290-79A2-4F36-A71B-2F9C986D2305}">
      <dgm:prSet/>
      <dgm:spPr/>
      <dgm:t>
        <a:bodyPr/>
        <a:lstStyle/>
        <a:p>
          <a:endParaRPr lang="en-US"/>
        </a:p>
      </dgm:t>
    </dgm:pt>
    <dgm:pt modelId="{3494705B-F2F4-494D-AA3F-90DBFA0B7152}" type="sibTrans" cxnId="{7476E290-79A2-4F36-A71B-2F9C986D2305}">
      <dgm:prSet/>
      <dgm:spPr/>
      <dgm:t>
        <a:bodyPr/>
        <a:lstStyle/>
        <a:p>
          <a:endParaRPr lang="en-US"/>
        </a:p>
      </dgm:t>
    </dgm:pt>
    <dgm:pt modelId="{3EFDC448-D14D-4C81-8F67-AA7B6AF95846}" type="pres">
      <dgm:prSet presAssocID="{F3091066-FBB9-409A-88C1-57CB9AB9EE83}" presName="linear" presStyleCnt="0">
        <dgm:presLayoutVars>
          <dgm:animLvl val="lvl"/>
          <dgm:resizeHandles val="exact"/>
        </dgm:presLayoutVars>
      </dgm:prSet>
      <dgm:spPr/>
    </dgm:pt>
    <dgm:pt modelId="{B7C1DAC0-1B35-40C7-B18C-326CA4812B97}" type="pres">
      <dgm:prSet presAssocID="{1281B544-1B40-4495-BF18-8CA19BE116D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237E30F-FFCC-4424-9DDB-A78E13493FC8}" type="pres">
      <dgm:prSet presAssocID="{3F8788AF-FED1-47A5-B017-0990980B58B1}" presName="spacer" presStyleCnt="0"/>
      <dgm:spPr/>
    </dgm:pt>
    <dgm:pt modelId="{8D0A2AF4-08BB-4A82-908F-791166A7D2A5}" type="pres">
      <dgm:prSet presAssocID="{D38B8C8B-401D-49E4-88C6-3E0C3126B32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99A07D1-8938-4773-A34A-00944D4EFFBA}" type="pres">
      <dgm:prSet presAssocID="{C1E86380-5F78-4D00-B7EB-78F171814A20}" presName="spacer" presStyleCnt="0"/>
      <dgm:spPr/>
    </dgm:pt>
    <dgm:pt modelId="{2143A2D3-C481-4A62-9F80-30AA222C61E0}" type="pres">
      <dgm:prSet presAssocID="{077CA3E3-6B10-4C19-861C-DF65D290DB4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55FEF5E-B7AE-42A2-9EFC-7727F750F2FE}" type="pres">
      <dgm:prSet presAssocID="{95B46C46-BFEC-4C21-93B2-9036F9733DDE}" presName="spacer" presStyleCnt="0"/>
      <dgm:spPr/>
    </dgm:pt>
    <dgm:pt modelId="{8EC8EFDB-2C38-461D-8FC4-DCAC614AFC93}" type="pres">
      <dgm:prSet presAssocID="{6E2FF135-208A-4606-B4BF-52128B43778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E909AAB-02E0-43DA-8224-6590C2D4FF8E}" type="pres">
      <dgm:prSet presAssocID="{28E4894A-9E22-4E51-BC3A-7F9DDAD68A30}" presName="spacer" presStyleCnt="0"/>
      <dgm:spPr/>
    </dgm:pt>
    <dgm:pt modelId="{79CD3EF1-30DC-47F8-B33F-31B5C86E6EC5}" type="pres">
      <dgm:prSet presAssocID="{A54DACB7-8CF6-4A74-841F-8C74138E367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1F6BC1D-E0B9-474D-BF6D-D25356CF24AC}" type="pres">
      <dgm:prSet presAssocID="{23003EA8-1B9A-4B5A-8CFC-D0A7E2124F8D}" presName="spacer" presStyleCnt="0"/>
      <dgm:spPr/>
    </dgm:pt>
    <dgm:pt modelId="{1325E26F-72C7-42E1-8D36-2657BE7CADB7}" type="pres">
      <dgm:prSet presAssocID="{123A7C8F-F686-4A11-83B9-AE525777EF8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443E5F3-7A5D-49F1-BBF0-C055FF361276}" type="pres">
      <dgm:prSet presAssocID="{690C143B-3C6E-49A4-9997-AE92337AA445}" presName="spacer" presStyleCnt="0"/>
      <dgm:spPr/>
    </dgm:pt>
    <dgm:pt modelId="{3DD20E34-D3D7-4C1D-94A3-00F803D33647}" type="pres">
      <dgm:prSet presAssocID="{42F8FF09-9414-4D4D-8BF0-062529B179B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D6C7D10-3571-4687-BD5D-0A550279AFB8}" type="presOf" srcId="{6E2FF135-208A-4606-B4BF-52128B437784}" destId="{8EC8EFDB-2C38-461D-8FC4-DCAC614AFC93}" srcOrd="0" destOrd="0" presId="urn:microsoft.com/office/officeart/2005/8/layout/vList2"/>
    <dgm:cxn modelId="{710A766E-57FD-4CBA-84F6-8CAC1A27FCE1}" type="presOf" srcId="{A54DACB7-8CF6-4A74-841F-8C74138E3677}" destId="{79CD3EF1-30DC-47F8-B33F-31B5C86E6EC5}" srcOrd="0" destOrd="0" presId="urn:microsoft.com/office/officeart/2005/8/layout/vList2"/>
    <dgm:cxn modelId="{BC6B1855-AAAE-406A-A921-ABE0398F43E7}" srcId="{F3091066-FBB9-409A-88C1-57CB9AB9EE83}" destId="{D38B8C8B-401D-49E4-88C6-3E0C3126B32C}" srcOrd="1" destOrd="0" parTransId="{AC581850-1657-425B-AADF-5F68B6E55CE8}" sibTransId="{C1E86380-5F78-4D00-B7EB-78F171814A20}"/>
    <dgm:cxn modelId="{18A4B775-29CA-4D55-ABF0-C0C0119BA444}" type="presOf" srcId="{077CA3E3-6B10-4C19-861C-DF65D290DB42}" destId="{2143A2D3-C481-4A62-9F80-30AA222C61E0}" srcOrd="0" destOrd="0" presId="urn:microsoft.com/office/officeart/2005/8/layout/vList2"/>
    <dgm:cxn modelId="{85FBD27B-BB11-4CD3-8F89-9106E6C852B8}" srcId="{F3091066-FBB9-409A-88C1-57CB9AB9EE83}" destId="{A54DACB7-8CF6-4A74-841F-8C74138E3677}" srcOrd="4" destOrd="0" parTransId="{15900EF1-5EEF-4D5C-AA2D-17DFAF5ED04E}" sibTransId="{23003EA8-1B9A-4B5A-8CFC-D0A7E2124F8D}"/>
    <dgm:cxn modelId="{639C407E-0DEB-49D8-A327-EF24ECF9F356}" srcId="{F3091066-FBB9-409A-88C1-57CB9AB9EE83}" destId="{6E2FF135-208A-4606-B4BF-52128B437784}" srcOrd="3" destOrd="0" parTransId="{D6DBD5CC-562F-4803-8611-FB2190A9557A}" sibTransId="{28E4894A-9E22-4E51-BC3A-7F9DDAD68A30}"/>
    <dgm:cxn modelId="{7476E290-79A2-4F36-A71B-2F9C986D2305}" srcId="{F3091066-FBB9-409A-88C1-57CB9AB9EE83}" destId="{42F8FF09-9414-4D4D-8BF0-062529B179B4}" srcOrd="6" destOrd="0" parTransId="{5B728046-10E3-4628-876C-68F7BB2ABA20}" sibTransId="{3494705B-F2F4-494D-AA3F-90DBFA0B7152}"/>
    <dgm:cxn modelId="{2C148796-67D3-4B70-BBBB-293C3117BCFB}" type="presOf" srcId="{1281B544-1B40-4495-BF18-8CA19BE116DA}" destId="{B7C1DAC0-1B35-40C7-B18C-326CA4812B97}" srcOrd="0" destOrd="0" presId="urn:microsoft.com/office/officeart/2005/8/layout/vList2"/>
    <dgm:cxn modelId="{F5AED59A-9D1D-40DA-A1DE-F22FBFDDB917}" type="presOf" srcId="{D38B8C8B-401D-49E4-88C6-3E0C3126B32C}" destId="{8D0A2AF4-08BB-4A82-908F-791166A7D2A5}" srcOrd="0" destOrd="0" presId="urn:microsoft.com/office/officeart/2005/8/layout/vList2"/>
    <dgm:cxn modelId="{D5FE7E9C-5121-410E-9FEC-0B9BE38813F5}" srcId="{F3091066-FBB9-409A-88C1-57CB9AB9EE83}" destId="{077CA3E3-6B10-4C19-861C-DF65D290DB42}" srcOrd="2" destOrd="0" parTransId="{9AFC0443-2385-472F-A7A7-66998515E43B}" sibTransId="{95B46C46-BFEC-4C21-93B2-9036F9733DDE}"/>
    <dgm:cxn modelId="{E0C467BC-F196-468C-920B-22496AA008E9}" type="presOf" srcId="{123A7C8F-F686-4A11-83B9-AE525777EF84}" destId="{1325E26F-72C7-42E1-8D36-2657BE7CADB7}" srcOrd="0" destOrd="0" presId="urn:microsoft.com/office/officeart/2005/8/layout/vList2"/>
    <dgm:cxn modelId="{368FCFE4-408A-4E50-8F72-C03B7925A1A3}" srcId="{F3091066-FBB9-409A-88C1-57CB9AB9EE83}" destId="{123A7C8F-F686-4A11-83B9-AE525777EF84}" srcOrd="5" destOrd="0" parTransId="{912D18C7-9809-45EE-BDFF-DBAC4D0F1624}" sibTransId="{690C143B-3C6E-49A4-9997-AE92337AA445}"/>
    <dgm:cxn modelId="{3C100AE8-6F95-4054-B896-0CCC911F7701}" type="presOf" srcId="{42F8FF09-9414-4D4D-8BF0-062529B179B4}" destId="{3DD20E34-D3D7-4C1D-94A3-00F803D33647}" srcOrd="0" destOrd="0" presId="urn:microsoft.com/office/officeart/2005/8/layout/vList2"/>
    <dgm:cxn modelId="{BCF183EB-BF61-47E7-8C0B-1C3E5F850839}" srcId="{F3091066-FBB9-409A-88C1-57CB9AB9EE83}" destId="{1281B544-1B40-4495-BF18-8CA19BE116DA}" srcOrd="0" destOrd="0" parTransId="{05D81E52-AA1D-4032-97DA-136B6342716E}" sibTransId="{3F8788AF-FED1-47A5-B017-0990980B58B1}"/>
    <dgm:cxn modelId="{46B8FCEF-69DE-42E5-8D78-D5029EA1C642}" type="presOf" srcId="{F3091066-FBB9-409A-88C1-57CB9AB9EE83}" destId="{3EFDC448-D14D-4C81-8F67-AA7B6AF95846}" srcOrd="0" destOrd="0" presId="urn:microsoft.com/office/officeart/2005/8/layout/vList2"/>
    <dgm:cxn modelId="{C37D420B-6910-4AD6-85C3-C331ED1B5FA7}" type="presParOf" srcId="{3EFDC448-D14D-4C81-8F67-AA7B6AF95846}" destId="{B7C1DAC0-1B35-40C7-B18C-326CA4812B97}" srcOrd="0" destOrd="0" presId="urn:microsoft.com/office/officeart/2005/8/layout/vList2"/>
    <dgm:cxn modelId="{B0D04F63-4DB5-413B-B36A-3AD01AEBF203}" type="presParOf" srcId="{3EFDC448-D14D-4C81-8F67-AA7B6AF95846}" destId="{D237E30F-FFCC-4424-9DDB-A78E13493FC8}" srcOrd="1" destOrd="0" presId="urn:microsoft.com/office/officeart/2005/8/layout/vList2"/>
    <dgm:cxn modelId="{5D8C6168-E4D4-4DA5-8383-73CD51296782}" type="presParOf" srcId="{3EFDC448-D14D-4C81-8F67-AA7B6AF95846}" destId="{8D0A2AF4-08BB-4A82-908F-791166A7D2A5}" srcOrd="2" destOrd="0" presId="urn:microsoft.com/office/officeart/2005/8/layout/vList2"/>
    <dgm:cxn modelId="{9D4116DA-A9FE-4F66-B011-97C4B7954DB6}" type="presParOf" srcId="{3EFDC448-D14D-4C81-8F67-AA7B6AF95846}" destId="{499A07D1-8938-4773-A34A-00944D4EFFBA}" srcOrd="3" destOrd="0" presId="urn:microsoft.com/office/officeart/2005/8/layout/vList2"/>
    <dgm:cxn modelId="{AED96F16-EB10-4EB2-801A-038FED70AAAE}" type="presParOf" srcId="{3EFDC448-D14D-4C81-8F67-AA7B6AF95846}" destId="{2143A2D3-C481-4A62-9F80-30AA222C61E0}" srcOrd="4" destOrd="0" presId="urn:microsoft.com/office/officeart/2005/8/layout/vList2"/>
    <dgm:cxn modelId="{0B3B235B-69B6-4EC2-9D4C-4E5867F3DCCC}" type="presParOf" srcId="{3EFDC448-D14D-4C81-8F67-AA7B6AF95846}" destId="{555FEF5E-B7AE-42A2-9EFC-7727F750F2FE}" srcOrd="5" destOrd="0" presId="urn:microsoft.com/office/officeart/2005/8/layout/vList2"/>
    <dgm:cxn modelId="{1401615C-B45F-4F5C-A89E-0070322EF3DF}" type="presParOf" srcId="{3EFDC448-D14D-4C81-8F67-AA7B6AF95846}" destId="{8EC8EFDB-2C38-461D-8FC4-DCAC614AFC93}" srcOrd="6" destOrd="0" presId="urn:microsoft.com/office/officeart/2005/8/layout/vList2"/>
    <dgm:cxn modelId="{A09F4106-E4C4-4100-960A-C3A774AA8FB8}" type="presParOf" srcId="{3EFDC448-D14D-4C81-8F67-AA7B6AF95846}" destId="{FE909AAB-02E0-43DA-8224-6590C2D4FF8E}" srcOrd="7" destOrd="0" presId="urn:microsoft.com/office/officeart/2005/8/layout/vList2"/>
    <dgm:cxn modelId="{5112FC60-4FB6-4A3F-8ABE-180D0E58FC75}" type="presParOf" srcId="{3EFDC448-D14D-4C81-8F67-AA7B6AF95846}" destId="{79CD3EF1-30DC-47F8-B33F-31B5C86E6EC5}" srcOrd="8" destOrd="0" presId="urn:microsoft.com/office/officeart/2005/8/layout/vList2"/>
    <dgm:cxn modelId="{2AC98B33-781F-484F-99DB-9C2032F83971}" type="presParOf" srcId="{3EFDC448-D14D-4C81-8F67-AA7B6AF95846}" destId="{D1F6BC1D-E0B9-474D-BF6D-D25356CF24AC}" srcOrd="9" destOrd="0" presId="urn:microsoft.com/office/officeart/2005/8/layout/vList2"/>
    <dgm:cxn modelId="{89D048F8-C411-4ACC-B912-2001D4676164}" type="presParOf" srcId="{3EFDC448-D14D-4C81-8F67-AA7B6AF95846}" destId="{1325E26F-72C7-42E1-8D36-2657BE7CADB7}" srcOrd="10" destOrd="0" presId="urn:microsoft.com/office/officeart/2005/8/layout/vList2"/>
    <dgm:cxn modelId="{0529148F-5A5F-4291-AB16-45139B6AE558}" type="presParOf" srcId="{3EFDC448-D14D-4C81-8F67-AA7B6AF95846}" destId="{5443E5F3-7A5D-49F1-BBF0-C055FF361276}" srcOrd="11" destOrd="0" presId="urn:microsoft.com/office/officeart/2005/8/layout/vList2"/>
    <dgm:cxn modelId="{EDE97AFA-7BD8-4826-84A8-C58864C2A117}" type="presParOf" srcId="{3EFDC448-D14D-4C81-8F67-AA7B6AF95846}" destId="{3DD20E34-D3D7-4C1D-94A3-00F803D3364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A9AA4-D32B-4368-BAF8-47ABECAE93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4A68AB-7C00-4341-B4E4-C3C0B99CD8AC}">
      <dgm:prSet/>
      <dgm:spPr/>
      <dgm:t>
        <a:bodyPr/>
        <a:lstStyle/>
        <a:p>
          <a:r>
            <a:rPr lang="en-US" b="0" i="0" dirty="0"/>
            <a:t>Performance </a:t>
          </a:r>
          <a:endParaRPr lang="en-US" dirty="0"/>
        </a:p>
      </dgm:t>
    </dgm:pt>
    <dgm:pt modelId="{86A5EC0E-8EA7-4E75-BD98-65CF9E5BCB73}" type="parTrans" cxnId="{C4B09948-06BF-4466-82F1-F9022B391CBA}">
      <dgm:prSet/>
      <dgm:spPr/>
      <dgm:t>
        <a:bodyPr/>
        <a:lstStyle/>
        <a:p>
          <a:endParaRPr lang="en-US"/>
        </a:p>
      </dgm:t>
    </dgm:pt>
    <dgm:pt modelId="{378BDA56-243D-4E18-8A1D-E5FCD6915ADE}" type="sibTrans" cxnId="{C4B09948-06BF-4466-82F1-F9022B391CBA}">
      <dgm:prSet/>
      <dgm:spPr/>
      <dgm:t>
        <a:bodyPr/>
        <a:lstStyle/>
        <a:p>
          <a:endParaRPr lang="en-US"/>
        </a:p>
      </dgm:t>
    </dgm:pt>
    <dgm:pt modelId="{A27674FB-1E75-441C-A674-D268CA3B9EDF}">
      <dgm:prSet/>
      <dgm:spPr/>
      <dgm:t>
        <a:bodyPr/>
        <a:lstStyle/>
        <a:p>
          <a:r>
            <a:rPr lang="en-US" dirty="0"/>
            <a:t>Security</a:t>
          </a:r>
        </a:p>
      </dgm:t>
    </dgm:pt>
    <dgm:pt modelId="{53CAAF6E-6777-4959-BE28-78F2661315EB}" type="parTrans" cxnId="{89BDFE8B-C652-443A-9F54-A54CAAB51444}">
      <dgm:prSet/>
      <dgm:spPr/>
      <dgm:t>
        <a:bodyPr/>
        <a:lstStyle/>
        <a:p>
          <a:endParaRPr lang="en-US"/>
        </a:p>
      </dgm:t>
    </dgm:pt>
    <dgm:pt modelId="{5D169441-488E-40DD-A16A-D9BF7C337F09}" type="sibTrans" cxnId="{89BDFE8B-C652-443A-9F54-A54CAAB51444}">
      <dgm:prSet/>
      <dgm:spPr/>
      <dgm:t>
        <a:bodyPr/>
        <a:lstStyle/>
        <a:p>
          <a:endParaRPr lang="en-US"/>
        </a:p>
      </dgm:t>
    </dgm:pt>
    <dgm:pt modelId="{FA7A40E3-935C-45A8-9B84-7CBD25A2793C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953F3DAA-E0FF-4EFC-9BE9-0FC3130FBCBC}" type="parTrans" cxnId="{B54DA400-6200-4366-BEF7-FA71A83C5635}">
      <dgm:prSet/>
      <dgm:spPr/>
      <dgm:t>
        <a:bodyPr/>
        <a:lstStyle/>
        <a:p>
          <a:endParaRPr lang="en-US"/>
        </a:p>
      </dgm:t>
    </dgm:pt>
    <dgm:pt modelId="{9049A9FB-4176-4D46-A9AC-7E81F916111C}" type="sibTrans" cxnId="{B54DA400-6200-4366-BEF7-FA71A83C5635}">
      <dgm:prSet/>
      <dgm:spPr/>
      <dgm:t>
        <a:bodyPr/>
        <a:lstStyle/>
        <a:p>
          <a:endParaRPr lang="en-US"/>
        </a:p>
      </dgm:t>
    </dgm:pt>
    <dgm:pt modelId="{9FBD3F3F-C50D-4E59-9B86-EFB65983C22E}" type="pres">
      <dgm:prSet presAssocID="{3A2A9AA4-D32B-4368-BAF8-47ABECAE93B5}" presName="vert0" presStyleCnt="0">
        <dgm:presLayoutVars>
          <dgm:dir/>
          <dgm:animOne val="branch"/>
          <dgm:animLvl val="lvl"/>
        </dgm:presLayoutVars>
      </dgm:prSet>
      <dgm:spPr/>
    </dgm:pt>
    <dgm:pt modelId="{D1E56062-DC04-43D6-821B-D810ECAA1A9F}" type="pres">
      <dgm:prSet presAssocID="{9B4A68AB-7C00-4341-B4E4-C3C0B99CD8AC}" presName="thickLine" presStyleLbl="alignNode1" presStyleIdx="0" presStyleCnt="3"/>
      <dgm:spPr/>
    </dgm:pt>
    <dgm:pt modelId="{7F9AB956-3CB1-42D8-B213-3AC0A2FCC3C3}" type="pres">
      <dgm:prSet presAssocID="{9B4A68AB-7C00-4341-B4E4-C3C0B99CD8AC}" presName="horz1" presStyleCnt="0"/>
      <dgm:spPr/>
    </dgm:pt>
    <dgm:pt modelId="{640B36B5-AF8E-4DF5-950B-7041A5E73F6C}" type="pres">
      <dgm:prSet presAssocID="{9B4A68AB-7C00-4341-B4E4-C3C0B99CD8AC}" presName="tx1" presStyleLbl="revTx" presStyleIdx="0" presStyleCnt="3"/>
      <dgm:spPr/>
    </dgm:pt>
    <dgm:pt modelId="{2A78AA96-9B40-4367-AFCC-7E346BED6C83}" type="pres">
      <dgm:prSet presAssocID="{9B4A68AB-7C00-4341-B4E4-C3C0B99CD8AC}" presName="vert1" presStyleCnt="0"/>
      <dgm:spPr/>
    </dgm:pt>
    <dgm:pt modelId="{7B0AD277-1BFA-4786-B87F-BCD33585B8D3}" type="pres">
      <dgm:prSet presAssocID="{A27674FB-1E75-441C-A674-D268CA3B9EDF}" presName="thickLine" presStyleLbl="alignNode1" presStyleIdx="1" presStyleCnt="3"/>
      <dgm:spPr/>
    </dgm:pt>
    <dgm:pt modelId="{3DB32A7A-386F-4930-972C-CEE0F3FC2479}" type="pres">
      <dgm:prSet presAssocID="{A27674FB-1E75-441C-A674-D268CA3B9EDF}" presName="horz1" presStyleCnt="0"/>
      <dgm:spPr/>
    </dgm:pt>
    <dgm:pt modelId="{B82C90CC-0749-4758-8A2F-212FB531FB46}" type="pres">
      <dgm:prSet presAssocID="{A27674FB-1E75-441C-A674-D268CA3B9EDF}" presName="tx1" presStyleLbl="revTx" presStyleIdx="1" presStyleCnt="3"/>
      <dgm:spPr/>
    </dgm:pt>
    <dgm:pt modelId="{D6240695-AF70-4DCD-BF90-74B25A694B9F}" type="pres">
      <dgm:prSet presAssocID="{A27674FB-1E75-441C-A674-D268CA3B9EDF}" presName="vert1" presStyleCnt="0"/>
      <dgm:spPr/>
    </dgm:pt>
    <dgm:pt modelId="{58A93914-2387-4AD5-BDC9-E2840F400896}" type="pres">
      <dgm:prSet presAssocID="{FA7A40E3-935C-45A8-9B84-7CBD25A2793C}" presName="thickLine" presStyleLbl="alignNode1" presStyleIdx="2" presStyleCnt="3"/>
      <dgm:spPr/>
    </dgm:pt>
    <dgm:pt modelId="{147D24C2-326B-4533-9B3D-3D8D4637E20E}" type="pres">
      <dgm:prSet presAssocID="{FA7A40E3-935C-45A8-9B84-7CBD25A2793C}" presName="horz1" presStyleCnt="0"/>
      <dgm:spPr/>
    </dgm:pt>
    <dgm:pt modelId="{6FA44CF7-76CF-4577-BE9E-117F2EC89E5C}" type="pres">
      <dgm:prSet presAssocID="{FA7A40E3-935C-45A8-9B84-7CBD25A2793C}" presName="tx1" presStyleLbl="revTx" presStyleIdx="2" presStyleCnt="3"/>
      <dgm:spPr/>
    </dgm:pt>
    <dgm:pt modelId="{B6BC7E38-16A2-46A1-9686-EC1403E95B59}" type="pres">
      <dgm:prSet presAssocID="{FA7A40E3-935C-45A8-9B84-7CBD25A2793C}" presName="vert1" presStyleCnt="0"/>
      <dgm:spPr/>
    </dgm:pt>
  </dgm:ptLst>
  <dgm:cxnLst>
    <dgm:cxn modelId="{B54DA400-6200-4366-BEF7-FA71A83C5635}" srcId="{3A2A9AA4-D32B-4368-BAF8-47ABECAE93B5}" destId="{FA7A40E3-935C-45A8-9B84-7CBD25A2793C}" srcOrd="2" destOrd="0" parTransId="{953F3DAA-E0FF-4EFC-9BE9-0FC3130FBCBC}" sibTransId="{9049A9FB-4176-4D46-A9AC-7E81F916111C}"/>
    <dgm:cxn modelId="{C4B09948-06BF-4466-82F1-F9022B391CBA}" srcId="{3A2A9AA4-D32B-4368-BAF8-47ABECAE93B5}" destId="{9B4A68AB-7C00-4341-B4E4-C3C0B99CD8AC}" srcOrd="0" destOrd="0" parTransId="{86A5EC0E-8EA7-4E75-BD98-65CF9E5BCB73}" sibTransId="{378BDA56-243D-4E18-8A1D-E5FCD6915ADE}"/>
    <dgm:cxn modelId="{DC42026D-A8BA-463E-88F9-E59441678FEB}" type="presOf" srcId="{3A2A9AA4-D32B-4368-BAF8-47ABECAE93B5}" destId="{9FBD3F3F-C50D-4E59-9B86-EFB65983C22E}" srcOrd="0" destOrd="0" presId="urn:microsoft.com/office/officeart/2008/layout/LinedList"/>
    <dgm:cxn modelId="{EC01CD7B-4008-40ED-98A1-E43D230F39FB}" type="presOf" srcId="{9B4A68AB-7C00-4341-B4E4-C3C0B99CD8AC}" destId="{640B36B5-AF8E-4DF5-950B-7041A5E73F6C}" srcOrd="0" destOrd="0" presId="urn:microsoft.com/office/officeart/2008/layout/LinedList"/>
    <dgm:cxn modelId="{89BDFE8B-C652-443A-9F54-A54CAAB51444}" srcId="{3A2A9AA4-D32B-4368-BAF8-47ABECAE93B5}" destId="{A27674FB-1E75-441C-A674-D268CA3B9EDF}" srcOrd="1" destOrd="0" parTransId="{53CAAF6E-6777-4959-BE28-78F2661315EB}" sibTransId="{5D169441-488E-40DD-A16A-D9BF7C337F09}"/>
    <dgm:cxn modelId="{1C8365A6-77C5-45D7-A26D-6E0D5C2896F3}" type="presOf" srcId="{FA7A40E3-935C-45A8-9B84-7CBD25A2793C}" destId="{6FA44CF7-76CF-4577-BE9E-117F2EC89E5C}" srcOrd="0" destOrd="0" presId="urn:microsoft.com/office/officeart/2008/layout/LinedList"/>
    <dgm:cxn modelId="{05A255D5-9069-4936-9D77-E2DAB9C4509E}" type="presOf" srcId="{A27674FB-1E75-441C-A674-D268CA3B9EDF}" destId="{B82C90CC-0749-4758-8A2F-212FB531FB46}" srcOrd="0" destOrd="0" presId="urn:microsoft.com/office/officeart/2008/layout/LinedList"/>
    <dgm:cxn modelId="{3E69249F-DEE4-47DA-A221-812919D0E92C}" type="presParOf" srcId="{9FBD3F3F-C50D-4E59-9B86-EFB65983C22E}" destId="{D1E56062-DC04-43D6-821B-D810ECAA1A9F}" srcOrd="0" destOrd="0" presId="urn:microsoft.com/office/officeart/2008/layout/LinedList"/>
    <dgm:cxn modelId="{73723E20-84C5-49DD-8E8B-3B1B0133576D}" type="presParOf" srcId="{9FBD3F3F-C50D-4E59-9B86-EFB65983C22E}" destId="{7F9AB956-3CB1-42D8-B213-3AC0A2FCC3C3}" srcOrd="1" destOrd="0" presId="urn:microsoft.com/office/officeart/2008/layout/LinedList"/>
    <dgm:cxn modelId="{3783CD14-794A-431D-865D-9DECCFB7B1A9}" type="presParOf" srcId="{7F9AB956-3CB1-42D8-B213-3AC0A2FCC3C3}" destId="{640B36B5-AF8E-4DF5-950B-7041A5E73F6C}" srcOrd="0" destOrd="0" presId="urn:microsoft.com/office/officeart/2008/layout/LinedList"/>
    <dgm:cxn modelId="{838C9A48-7B9A-4858-8CE7-C30E42DD79E6}" type="presParOf" srcId="{7F9AB956-3CB1-42D8-B213-3AC0A2FCC3C3}" destId="{2A78AA96-9B40-4367-AFCC-7E346BED6C83}" srcOrd="1" destOrd="0" presId="urn:microsoft.com/office/officeart/2008/layout/LinedList"/>
    <dgm:cxn modelId="{4EEC3AF8-D2B3-4F17-B453-A90D25454DA9}" type="presParOf" srcId="{9FBD3F3F-C50D-4E59-9B86-EFB65983C22E}" destId="{7B0AD277-1BFA-4786-B87F-BCD33585B8D3}" srcOrd="2" destOrd="0" presId="urn:microsoft.com/office/officeart/2008/layout/LinedList"/>
    <dgm:cxn modelId="{F1ECB196-E51D-4406-84B7-7AEB6FC8E388}" type="presParOf" srcId="{9FBD3F3F-C50D-4E59-9B86-EFB65983C22E}" destId="{3DB32A7A-386F-4930-972C-CEE0F3FC2479}" srcOrd="3" destOrd="0" presId="urn:microsoft.com/office/officeart/2008/layout/LinedList"/>
    <dgm:cxn modelId="{85405CA4-D8CF-423D-8AE3-1C4A3965981F}" type="presParOf" srcId="{3DB32A7A-386F-4930-972C-CEE0F3FC2479}" destId="{B82C90CC-0749-4758-8A2F-212FB531FB46}" srcOrd="0" destOrd="0" presId="urn:microsoft.com/office/officeart/2008/layout/LinedList"/>
    <dgm:cxn modelId="{EF35B3A2-F10A-496B-807B-B0E7AEA8679D}" type="presParOf" srcId="{3DB32A7A-386F-4930-972C-CEE0F3FC2479}" destId="{D6240695-AF70-4DCD-BF90-74B25A694B9F}" srcOrd="1" destOrd="0" presId="urn:microsoft.com/office/officeart/2008/layout/LinedList"/>
    <dgm:cxn modelId="{34DBB41D-B044-4609-BE20-D5D78DA03FF1}" type="presParOf" srcId="{9FBD3F3F-C50D-4E59-9B86-EFB65983C22E}" destId="{58A93914-2387-4AD5-BDC9-E2840F400896}" srcOrd="4" destOrd="0" presId="urn:microsoft.com/office/officeart/2008/layout/LinedList"/>
    <dgm:cxn modelId="{1B321191-6020-4A58-B6C1-4B982CEA65F4}" type="presParOf" srcId="{9FBD3F3F-C50D-4E59-9B86-EFB65983C22E}" destId="{147D24C2-326B-4533-9B3D-3D8D4637E20E}" srcOrd="5" destOrd="0" presId="urn:microsoft.com/office/officeart/2008/layout/LinedList"/>
    <dgm:cxn modelId="{D95FEBF6-648B-452B-837C-18A95B753B9E}" type="presParOf" srcId="{147D24C2-326B-4533-9B3D-3D8D4637E20E}" destId="{6FA44CF7-76CF-4577-BE9E-117F2EC89E5C}" srcOrd="0" destOrd="0" presId="urn:microsoft.com/office/officeart/2008/layout/LinedList"/>
    <dgm:cxn modelId="{931402F1-40DA-4984-8303-DC7609C5708F}" type="presParOf" srcId="{147D24C2-326B-4533-9B3D-3D8D4637E20E}" destId="{B6BC7E38-16A2-46A1-9686-EC1403E95B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1DAC0-1B35-40C7-B18C-326CA4812B97}">
      <dsp:nvSpPr>
        <dsp:cNvPr id="0" name=""/>
        <dsp:cNvSpPr/>
      </dsp:nvSpPr>
      <dsp:spPr>
        <a:xfrm>
          <a:off x="0" y="4892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Real-Time Bus Tracking</a:t>
          </a:r>
          <a:endParaRPr lang="en-US" sz="1600" kern="1200" dirty="0"/>
        </a:p>
      </dsp:txBody>
      <dsp:txXfrm>
        <a:off x="18734" y="67660"/>
        <a:ext cx="6067297" cy="346292"/>
      </dsp:txXfrm>
    </dsp:sp>
    <dsp:sp modelId="{8D0A2AF4-08BB-4A82-908F-791166A7D2A5}">
      <dsp:nvSpPr>
        <dsp:cNvPr id="0" name=""/>
        <dsp:cNvSpPr/>
      </dsp:nvSpPr>
      <dsp:spPr>
        <a:xfrm>
          <a:off x="0" y="47876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Route Information</a:t>
          </a:r>
          <a:endParaRPr lang="en-US" sz="1600" kern="1200" dirty="0"/>
        </a:p>
      </dsp:txBody>
      <dsp:txXfrm>
        <a:off x="18734" y="497500"/>
        <a:ext cx="6067297" cy="346292"/>
      </dsp:txXfrm>
    </dsp:sp>
    <dsp:sp modelId="{2143A2D3-C481-4A62-9F80-30AA222C61E0}">
      <dsp:nvSpPr>
        <dsp:cNvPr id="0" name=""/>
        <dsp:cNvSpPr/>
      </dsp:nvSpPr>
      <dsp:spPr>
        <a:xfrm>
          <a:off x="0" y="90860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Bus Schedules and Estimated Times</a:t>
          </a:r>
          <a:endParaRPr lang="en-US" sz="1600" kern="1200" dirty="0"/>
        </a:p>
      </dsp:txBody>
      <dsp:txXfrm>
        <a:off x="18734" y="927340"/>
        <a:ext cx="6067297" cy="346292"/>
      </dsp:txXfrm>
    </dsp:sp>
    <dsp:sp modelId="{8EC8EFDB-2C38-461D-8FC4-DCAC614AFC93}">
      <dsp:nvSpPr>
        <dsp:cNvPr id="0" name=""/>
        <dsp:cNvSpPr/>
      </dsp:nvSpPr>
      <dsp:spPr>
        <a:xfrm>
          <a:off x="0" y="133844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Fare Estimation</a:t>
          </a:r>
          <a:endParaRPr lang="en-US" sz="1600" kern="1200" dirty="0"/>
        </a:p>
      </dsp:txBody>
      <dsp:txXfrm>
        <a:off x="18734" y="1357180"/>
        <a:ext cx="6067297" cy="346292"/>
      </dsp:txXfrm>
    </dsp:sp>
    <dsp:sp modelId="{79CD3EF1-30DC-47F8-B33F-31B5C86E6EC5}">
      <dsp:nvSpPr>
        <dsp:cNvPr id="0" name=""/>
        <dsp:cNvSpPr/>
      </dsp:nvSpPr>
      <dsp:spPr>
        <a:xfrm>
          <a:off x="0" y="176828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Notifications and Alerts</a:t>
          </a:r>
          <a:endParaRPr lang="en-US" sz="1600" kern="1200" dirty="0"/>
        </a:p>
      </dsp:txBody>
      <dsp:txXfrm>
        <a:off x="18734" y="1787020"/>
        <a:ext cx="6067297" cy="346292"/>
      </dsp:txXfrm>
    </dsp:sp>
    <dsp:sp modelId="{1325E26F-72C7-42E1-8D36-2657BE7CADB7}">
      <dsp:nvSpPr>
        <dsp:cNvPr id="0" name=""/>
        <dsp:cNvSpPr/>
      </dsp:nvSpPr>
      <dsp:spPr>
        <a:xfrm>
          <a:off x="0" y="219812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Lost Item Reporting</a:t>
          </a:r>
          <a:endParaRPr lang="en-US" sz="1600" kern="1200" dirty="0"/>
        </a:p>
      </dsp:txBody>
      <dsp:txXfrm>
        <a:off x="18734" y="2216860"/>
        <a:ext cx="6067297" cy="346292"/>
      </dsp:txXfrm>
    </dsp:sp>
    <dsp:sp modelId="{3DD20E34-D3D7-4C1D-94A3-00F803D33647}">
      <dsp:nvSpPr>
        <dsp:cNvPr id="0" name=""/>
        <dsp:cNvSpPr/>
      </dsp:nvSpPr>
      <dsp:spPr>
        <a:xfrm>
          <a:off x="0" y="2627966"/>
          <a:ext cx="6104765" cy="383760"/>
        </a:xfrm>
        <a:prstGeom prst="roundRect">
          <a:avLst/>
        </a:prstGeom>
        <a:noFill/>
        <a:ln w="25400" cap="rnd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Feedback and Ratings</a:t>
          </a:r>
          <a:endParaRPr lang="en-US" sz="1600" kern="1200" dirty="0"/>
        </a:p>
      </dsp:txBody>
      <dsp:txXfrm>
        <a:off x="18734" y="2646700"/>
        <a:ext cx="6067297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6062-DC04-43D6-821B-D810ECAA1A9F}">
      <dsp:nvSpPr>
        <dsp:cNvPr id="0" name=""/>
        <dsp:cNvSpPr/>
      </dsp:nvSpPr>
      <dsp:spPr>
        <a:xfrm>
          <a:off x="0" y="1661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36B5-AF8E-4DF5-950B-7041A5E73F6C}">
      <dsp:nvSpPr>
        <dsp:cNvPr id="0" name=""/>
        <dsp:cNvSpPr/>
      </dsp:nvSpPr>
      <dsp:spPr>
        <a:xfrm>
          <a:off x="0" y="1661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dirty="0"/>
            <a:t>Performance </a:t>
          </a:r>
          <a:endParaRPr lang="en-US" sz="3700" kern="1200" dirty="0"/>
        </a:p>
      </dsp:txBody>
      <dsp:txXfrm>
        <a:off x="0" y="1661"/>
        <a:ext cx="3322054" cy="1133062"/>
      </dsp:txXfrm>
    </dsp:sp>
    <dsp:sp modelId="{7B0AD277-1BFA-4786-B87F-BCD33585B8D3}">
      <dsp:nvSpPr>
        <dsp:cNvPr id="0" name=""/>
        <dsp:cNvSpPr/>
      </dsp:nvSpPr>
      <dsp:spPr>
        <a:xfrm>
          <a:off x="0" y="1134723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90CC-0749-4758-8A2F-212FB531FB46}">
      <dsp:nvSpPr>
        <dsp:cNvPr id="0" name=""/>
        <dsp:cNvSpPr/>
      </dsp:nvSpPr>
      <dsp:spPr>
        <a:xfrm>
          <a:off x="0" y="1134723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Security</a:t>
          </a:r>
        </a:p>
      </dsp:txBody>
      <dsp:txXfrm>
        <a:off x="0" y="1134723"/>
        <a:ext cx="3322054" cy="1133062"/>
      </dsp:txXfrm>
    </dsp:sp>
    <dsp:sp modelId="{58A93914-2387-4AD5-BDC9-E2840F400896}">
      <dsp:nvSpPr>
        <dsp:cNvPr id="0" name=""/>
        <dsp:cNvSpPr/>
      </dsp:nvSpPr>
      <dsp:spPr>
        <a:xfrm>
          <a:off x="0" y="2267785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44CF7-76CF-4577-BE9E-117F2EC89E5C}">
      <dsp:nvSpPr>
        <dsp:cNvPr id="0" name=""/>
        <dsp:cNvSpPr/>
      </dsp:nvSpPr>
      <dsp:spPr>
        <a:xfrm>
          <a:off x="0" y="2267785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Scalability</a:t>
          </a:r>
        </a:p>
      </dsp:txBody>
      <dsp:txXfrm>
        <a:off x="0" y="2267785"/>
        <a:ext cx="3322054" cy="1133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 are Group 08, and today, we’re excited to present our project, </a:t>
            </a:r>
            <a:r>
              <a:rPr lang="en-US" i="1" dirty="0"/>
              <a:t>TrackNGo</a:t>
            </a:r>
            <a:r>
              <a:rPr lang="en-US" dirty="0"/>
              <a:t>, a smart public transport app designed to improve commuting for the people of Sri Lanka. </a:t>
            </a:r>
          </a:p>
          <a:p>
            <a:r>
              <a:rPr lang="en-US" dirty="0"/>
              <a:t>I’m [Your Name], and along with my teammates [List team members], we’ve working  hard in  bringing this idea to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have the use case diagram. It illustrates how the app interacts with users in various scenarios. </a:t>
            </a:r>
          </a:p>
          <a:p>
            <a:r>
              <a:rPr lang="en-US" dirty="0"/>
              <a:t>For example, a user can check real-time bus locations, report a lost item, or receive notifications. </a:t>
            </a:r>
          </a:p>
          <a:p>
            <a:r>
              <a:rPr lang="en-US" dirty="0"/>
              <a:t>This diagram helped us structure our app’s functionality to cover all essential user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functional requirements, non-functional requirements are also important. </a:t>
            </a:r>
          </a:p>
          <a:p>
            <a:r>
              <a:rPr lang="en-US" dirty="0"/>
              <a:t>These include performance, reliability, and user-friendliness. </a:t>
            </a:r>
          </a:p>
          <a:p>
            <a:r>
              <a:rPr lang="en-US" dirty="0"/>
              <a:t>For example, the app needs to load bus locations quickly and send notifications without delay.</a:t>
            </a:r>
          </a:p>
          <a:p>
            <a:r>
              <a:rPr lang="en-US" dirty="0"/>
              <a:t> We made sure TrackNGo has a clean, responsive design so users have a smooth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2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here’s how TrackNGo is built: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Frontend</a:t>
            </a:r>
            <a:r>
              <a:rPr lang="en-US" dirty="0"/>
              <a:t> is developed with React, making it responsive and user-friendly.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Backend</a:t>
            </a:r>
            <a:r>
              <a:rPr lang="en-US" dirty="0"/>
              <a:t> is handled by Node and Express, allowing efficient API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 is MongoDB, which stores bus routes, user data, and tracking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Maps API</a:t>
            </a:r>
            <a:r>
              <a:rPr lang="en-US" dirty="0"/>
              <a:t> is integrated for live GPS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 use the HTML Notifications API to ensure real-time updates.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05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put a lot of thought into the design of TrackNGo. Here’s a quick overview:</a:t>
            </a:r>
          </a:p>
          <a:p>
            <a:r>
              <a:rPr lang="en-US" b="1" dirty="0"/>
              <a:t>ER Diagram</a:t>
            </a:r>
            <a:r>
              <a:rPr lang="en-US" dirty="0"/>
              <a:t>: This shows relationships between different entities like users, buses, and routes.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68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UML Class Diagram</a:t>
            </a:r>
            <a:r>
              <a:rPr lang="en-US" dirty="0"/>
              <a:t>: Details how system components interact with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8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Wireframes</a:t>
            </a:r>
            <a:r>
              <a:rPr lang="en-US" dirty="0"/>
              <a:t>: Here are some sample screens: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Home Page</a:t>
            </a:r>
            <a:r>
              <a:rPr lang="en-US" dirty="0"/>
              <a:t>: A landing page where users can access various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 Tracking Page</a:t>
            </a:r>
            <a:r>
              <a:rPr lang="en-US" dirty="0"/>
              <a:t>: Shows real-time bus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 Route Info Page</a:t>
            </a:r>
            <a:r>
              <a:rPr lang="en-US" dirty="0"/>
              <a:t>: Provides route details and estimated travel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Fare Estimation Page</a:t>
            </a:r>
            <a:r>
              <a:rPr lang="en-US" dirty="0"/>
              <a:t>: Helps users calculate approximate fares.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Lost and Found Page</a:t>
            </a:r>
            <a:r>
              <a:rPr lang="en-US" dirty="0"/>
              <a:t>: Makes it easy to report lost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Conductor Login</a:t>
            </a:r>
            <a:r>
              <a:rPr lang="en-US" dirty="0"/>
              <a:t>: A separate login area for bus conductors."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1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Wireframes</a:t>
            </a:r>
            <a:r>
              <a:rPr lang="en-US" dirty="0"/>
              <a:t>: Here are some sample screens: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Home Page</a:t>
            </a:r>
            <a:r>
              <a:rPr lang="en-US" dirty="0"/>
              <a:t>: A landing page where users can access various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 Tracking Page</a:t>
            </a:r>
            <a:r>
              <a:rPr lang="en-US" dirty="0"/>
              <a:t>: Shows real-time bus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 Route Info Page</a:t>
            </a:r>
            <a:r>
              <a:rPr lang="en-US" dirty="0"/>
              <a:t>: Provides route details and estimated travel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Fare Estimation Page</a:t>
            </a:r>
            <a:r>
              <a:rPr lang="en-US" dirty="0"/>
              <a:t>: Helps users calculate approximate fares.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Lost and Found Page</a:t>
            </a:r>
            <a:r>
              <a:rPr lang="en-US" dirty="0"/>
              <a:t>: Makes it easy to report lost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Conductor Login</a:t>
            </a:r>
            <a:r>
              <a:rPr lang="en-US" dirty="0"/>
              <a:t>: A separate login area for bus conductors."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96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implementation plan includes several stages: development, testing, and deployment. </a:t>
            </a:r>
          </a:p>
          <a:p>
            <a:r>
              <a:rPr lang="en-US" dirty="0"/>
              <a:t>Each stage was planned carefully to ensure that all features are functional and user-friendly. </a:t>
            </a:r>
          </a:p>
          <a:p>
            <a:r>
              <a:rPr lang="en-US" dirty="0"/>
              <a:t>Testing helped us fix bugs and ensure the app provides a smooth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10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TrackNGo tackles the key challenges in Sri Lanka’s public transport system through GPS tracking, real-time planning, and updated notifications. </a:t>
            </a:r>
          </a:p>
          <a:p>
            <a:r>
              <a:rPr lang="en-US" dirty="0"/>
              <a:t>We believe this app has the potential to significantly improve commuting experiences, offering a more reliable, efficient, and enjoyable way to travel."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8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are the team members who contributed to </a:t>
            </a:r>
            <a:r>
              <a:rPr lang="en-US" dirty="0" err="1"/>
              <a:t>TrackNGo’s</a:t>
            </a:r>
            <a:r>
              <a:rPr lang="en-US" dirty="0"/>
              <a:t> development. Thank you for your attention, and we’re open to any questions."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looking at why this app is important. Public transportation is essential for cities, but Sri Lanka’s bus system faces major issues.</a:t>
            </a:r>
          </a:p>
          <a:p>
            <a:r>
              <a:rPr lang="en-US" dirty="0"/>
              <a:t> Commuters often experience long wait times, deal with outdated schedules, and take inefficient routes. These issues make commuting stressful and unreliable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once again for listening to our presentation. We hope TrackNGo can be a valuable asset to improve public transportation in Sri L</a:t>
            </a:r>
          </a:p>
          <a:p>
            <a:endParaRPr lang="en-US" dirty="0"/>
          </a:p>
          <a:p>
            <a:r>
              <a:rPr lang="en-US" dirty="0"/>
              <a:t>Thank you for your time and attention! We hope you enjoyed learning about TrackNGo, and we’re happy to answer any questions you might have."</a:t>
            </a:r>
            <a:r>
              <a:rPr lang="en-US" dirty="0" err="1"/>
              <a:t>anka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identified a few key challenges in Sri Lanka’s current bus system. </a:t>
            </a:r>
          </a:p>
          <a:p>
            <a:r>
              <a:rPr lang="en-US" dirty="0"/>
              <a:t>First, there’s extended waiting time at bus stops. Buses don’t always run on time, and delays are common. </a:t>
            </a:r>
          </a:p>
          <a:p>
            <a:r>
              <a:rPr lang="en-US" dirty="0"/>
              <a:t>Second, schedules aren’t updated frequently, leaving commuters with outdated information. </a:t>
            </a:r>
          </a:p>
          <a:p>
            <a:r>
              <a:rPr lang="en-US" dirty="0"/>
              <a:t>Third, routes are not well-optimized, which often leads to inefficient, time-consuming journeys.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7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objective is clear: we want to make commuting in Sri Lanka easier. </a:t>
            </a:r>
          </a:p>
          <a:p>
            <a:r>
              <a:rPr lang="en-US" dirty="0"/>
              <a:t>TrackNGo will improve the accessibility, reliability, and efficiency of public transport. </a:t>
            </a:r>
          </a:p>
          <a:p>
            <a:r>
              <a:rPr lang="en-US" dirty="0"/>
              <a:t>We believe that if people can see where their bus is, plan their route better, and receive real-time notifications, they’ll feel more in control of their journey, making the whole process much more convenient.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5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TrackNGo offers: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Tracking</a:t>
            </a:r>
            <a:r>
              <a:rPr lang="en-US" dirty="0"/>
              <a:t> – Commuters can view live bus locations, reducing the time they spend waiting.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Updated Schedules</a:t>
            </a:r>
            <a:r>
              <a:rPr lang="en-US" dirty="0"/>
              <a:t> – We provide access to the latest bus schedules.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Notifications</a:t>
            </a:r>
            <a:r>
              <a:rPr lang="en-US" dirty="0"/>
              <a:t> – Alerts about arrival times, delays, or disruptions.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Lost &amp; Found</a:t>
            </a:r>
            <a:r>
              <a:rPr lang="en-US" dirty="0"/>
              <a:t> – A feature where users can report and track lost items.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Fare Calculation</a:t>
            </a:r>
            <a:r>
              <a:rPr lang="en-US" dirty="0"/>
              <a:t> – Automatic estimates based on the chosen route.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News &amp; Insights</a:t>
            </a:r>
            <a:r>
              <a:rPr lang="en-US" dirty="0"/>
              <a:t> – Relevant transport updates and 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target audience includes urban commuters in Sri Lanka: students like us, </a:t>
            </a:r>
          </a:p>
          <a:p>
            <a:r>
              <a:rPr lang="en-US" dirty="0"/>
              <a:t>who rely on public transport daily; workers, who need reliable options to get to work; and tourists, who often face challenges with unfamiliar routes. </a:t>
            </a:r>
          </a:p>
          <a:p>
            <a:r>
              <a:rPr lang="en-US" dirty="0"/>
              <a:t>By focusing on these groups, we hope to address the needs of a large portion of the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looked at other systems, like the SLTB Bus Tracker.</a:t>
            </a:r>
          </a:p>
          <a:p>
            <a:r>
              <a:rPr lang="en-US" dirty="0"/>
              <a:t> It has a basic tracking feature, but it doesn’t function reliably. </a:t>
            </a:r>
          </a:p>
          <a:p>
            <a:r>
              <a:rPr lang="en-US" dirty="0"/>
              <a:t>It has limited features and doesn’t cater well to user needs. </a:t>
            </a:r>
          </a:p>
          <a:p>
            <a:r>
              <a:rPr lang="en-US" dirty="0"/>
              <a:t>Most users find it difficult to use and limited in terms of what it can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2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TrackNGo different? </a:t>
            </a:r>
          </a:p>
          <a:p>
            <a:r>
              <a:rPr lang="en-US" dirty="0"/>
              <a:t>First, our real-time updates are accurate, providing users with bus locations and estimated arrival times.</a:t>
            </a:r>
          </a:p>
          <a:p>
            <a:r>
              <a:rPr lang="en-US" dirty="0"/>
              <a:t> We’ve also simplified the lost-and-found feature, making it easy to report and retrieve items. </a:t>
            </a:r>
          </a:p>
          <a:p>
            <a:r>
              <a:rPr lang="en-US" dirty="0"/>
              <a:t>And we’re designing TrackNGo to be future-ready, with potential expansions for trains, taxis, and even digital payment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1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app to work smoothly, we identified some key functional requirements. </a:t>
            </a:r>
          </a:p>
          <a:p>
            <a:r>
              <a:rPr lang="en-US" dirty="0"/>
              <a:t>These include GPS tracking, notifications, route planning, and fare estimation.</a:t>
            </a:r>
          </a:p>
          <a:p>
            <a:r>
              <a:rPr lang="en-US" dirty="0"/>
              <a:t> Each function has to be  tested to ensure it meets user expectations and addresses the challenges we highlighted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design/0b42cfG9fQWQlKmkJcJCY7/TrackNGo_UI?node-id=0-1&amp;t=rygB5ks4WCix7QyL-1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diagramLayout" Target="../diagrams/layout1.xml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23.svg"/><Relationship Id="rId4" Type="http://schemas.openxmlformats.org/officeDocument/2006/relationships/image" Target="../media/image17.jpeg"/><Relationship Id="rId9" Type="http://schemas.openxmlformats.org/officeDocument/2006/relationships/image" Target="../media/image22.png"/><Relationship Id="rId1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A2C7DDB1-14EF-D19E-818F-A6545CF1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3000"/>
          </a:blip>
          <a:srcRect t="1508" b="665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A68AFB8-9CCC-76E2-3610-A2B2848B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331" y="177198"/>
            <a:ext cx="6115470" cy="61154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6BE6A8-D06E-EB50-6F7A-6D5503897040}"/>
              </a:ext>
            </a:extLst>
          </p:cNvPr>
          <p:cNvSpPr/>
          <p:nvPr/>
        </p:nvSpPr>
        <p:spPr>
          <a:xfrm>
            <a:off x="3191923" y="4733635"/>
            <a:ext cx="5808133" cy="84667"/>
          </a:xfrm>
          <a:prstGeom prst="round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2167E-4CB1-C798-4596-8CB92C952B36}"/>
              </a:ext>
            </a:extLst>
          </p:cNvPr>
          <p:cNvSpPr txBox="1"/>
          <p:nvPr/>
        </p:nvSpPr>
        <p:spPr>
          <a:xfrm>
            <a:off x="4151729" y="4026418"/>
            <a:ext cx="388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Heavy" panose="020B0903020102020204" pitchFamily="34" charset="0"/>
              </a:rPr>
              <a:t>GROUP 08</a:t>
            </a:r>
          </a:p>
          <a:p>
            <a:pPr algn="ctr"/>
            <a:r>
              <a:rPr lang="en-US" dirty="0">
                <a:latin typeface="Franklin Gothic Heavy" panose="020B0903020102020204" pitchFamily="34" charset="0"/>
              </a:rPr>
              <a:t>SMART PUBLIC TRANSPORT APP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99295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EABD04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Diagram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278C17-177A-A58A-4C51-B51AE06A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0808" y="715797"/>
            <a:ext cx="9107819" cy="427715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975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Non-Functional Requirement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718664" y="2748930"/>
            <a:ext cx="5328747" cy="1360139"/>
          </a:xfrm>
          <a:prstGeom prst="rect">
            <a:avLst/>
          </a:prstGeom>
        </p:spPr>
      </p:pic>
      <p:graphicFrame>
        <p:nvGraphicFramePr>
          <p:cNvPr id="15" name="TextBox 8">
            <a:extLst>
              <a:ext uri="{FF2B5EF4-FFF2-40B4-BE49-F238E27FC236}">
                <a16:creationId xmlns:a16="http://schemas.microsoft.com/office/drawing/2014/main" id="{00F7B17B-91CB-038B-E7AF-383D59CB8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590103"/>
              </p:ext>
            </p:extLst>
          </p:nvPr>
        </p:nvGraphicFramePr>
        <p:xfrm>
          <a:off x="1252021" y="1884386"/>
          <a:ext cx="3322054" cy="340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759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40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CA5DB-B22F-A4A5-58ED-A10B5BC31CA9}"/>
              </a:ext>
            </a:extLst>
          </p:cNvPr>
          <p:cNvSpPr txBox="1"/>
          <p:nvPr/>
        </p:nvSpPr>
        <p:spPr>
          <a:xfrm>
            <a:off x="885040" y="2224043"/>
            <a:ext cx="1066032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React for creating an interactive and responsive UI.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Node with Express to manage API endpoints.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MongoDB for storing bus routes, user data, and real-time tracking data.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Map API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For GPS Location Tracking System.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Notifications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HTML Notifications API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7371C252-18E0-F5D4-6D32-CF244F47F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7871156" y="5464673"/>
            <a:ext cx="3987469" cy="10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103" y="1068224"/>
            <a:ext cx="2440935" cy="21821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b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E3E43-6EF2-7AC6-9405-A16B7545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5" y="942392"/>
            <a:ext cx="8904399" cy="4615912"/>
          </a:xfrm>
          <a:prstGeom prst="rect">
            <a:avLst/>
          </a:prstGeom>
          <a:ln w="38100" cap="sq">
            <a:solidFill>
              <a:srgbClr val="EABD0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9641861" y="4607101"/>
            <a:ext cx="2292019" cy="58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53308-DAC4-A70D-2895-726F7AB1BBD6}"/>
              </a:ext>
            </a:extLst>
          </p:cNvPr>
          <p:cNvSpPr txBox="1"/>
          <p:nvPr/>
        </p:nvSpPr>
        <p:spPr>
          <a:xfrm>
            <a:off x="9592019" y="3537959"/>
            <a:ext cx="206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75306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66" y="991672"/>
            <a:ext cx="2461571" cy="20423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b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9173997" y="5866328"/>
            <a:ext cx="2292019" cy="5850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9353511-A522-0D5A-5A47-535FA2B85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77910"/>
            <a:ext cx="8453955" cy="5943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B0D06-5727-1946-2AB1-80F79A19A418}"/>
              </a:ext>
            </a:extLst>
          </p:cNvPr>
          <p:cNvSpPr txBox="1"/>
          <p:nvPr/>
        </p:nvSpPr>
        <p:spPr>
          <a:xfrm>
            <a:off x="9063968" y="3025777"/>
            <a:ext cx="234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5280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66" y="1000908"/>
            <a:ext cx="2558698" cy="20423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b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9173997" y="5866328"/>
            <a:ext cx="2292019" cy="58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B0D06-5727-1946-2AB1-80F79A19A418}"/>
              </a:ext>
            </a:extLst>
          </p:cNvPr>
          <p:cNvSpPr txBox="1"/>
          <p:nvPr/>
        </p:nvSpPr>
        <p:spPr>
          <a:xfrm>
            <a:off x="9063968" y="3025777"/>
            <a:ext cx="234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WireFrame</a:t>
            </a:r>
            <a:endParaRPr lang="en-US" sz="2400" dirty="0"/>
          </a:p>
          <a:p>
            <a:pPr algn="ctr"/>
            <a:r>
              <a:rPr lang="en-US" sz="2400" dirty="0"/>
              <a:t>Design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0D75013C-BFDD-6AE0-811B-DD750146E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94" y="582456"/>
            <a:ext cx="1994189" cy="569308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13275227-489D-EBAB-040A-363080E5D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504" y="500454"/>
            <a:ext cx="1945391" cy="5857092"/>
          </a:xfrm>
          <a:prstGeom prst="rect">
            <a:avLst/>
          </a:prstGeom>
        </p:spPr>
      </p:pic>
      <p:pic>
        <p:nvPicPr>
          <p:cNvPr id="11" name="Picture 10" descr="A screenshot of a bus schedule&#10;&#10;Description automatically generated">
            <a:extLst>
              <a:ext uri="{FF2B5EF4-FFF2-40B4-BE49-F238E27FC236}">
                <a16:creationId xmlns:a16="http://schemas.microsoft.com/office/drawing/2014/main" id="{9386378F-7775-F496-4DCD-2C72E8DB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716" y="364018"/>
            <a:ext cx="2346035" cy="61299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B09800-6D84-25BE-92E5-EF0161266704}"/>
              </a:ext>
            </a:extLst>
          </p:cNvPr>
          <p:cNvSpPr txBox="1"/>
          <p:nvPr/>
        </p:nvSpPr>
        <p:spPr>
          <a:xfrm>
            <a:off x="293694" y="1738886"/>
            <a:ext cx="677108" cy="25032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HOME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E83E5-4B48-D8FC-2397-FE0C96FBDA4C}"/>
              </a:ext>
            </a:extLst>
          </p:cNvPr>
          <p:cNvSpPr txBox="1"/>
          <p:nvPr/>
        </p:nvSpPr>
        <p:spPr>
          <a:xfrm>
            <a:off x="3176941" y="952479"/>
            <a:ext cx="677108" cy="41815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BUS TRACKING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F535B-A291-51EC-C7F9-EDB8AC3258EA}"/>
              </a:ext>
            </a:extLst>
          </p:cNvPr>
          <p:cNvSpPr txBox="1"/>
          <p:nvPr/>
        </p:nvSpPr>
        <p:spPr>
          <a:xfrm>
            <a:off x="6006153" y="1000908"/>
            <a:ext cx="677108" cy="443647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BUS ROUTE INFO PAGE</a:t>
            </a:r>
          </a:p>
        </p:txBody>
      </p:sp>
    </p:spTree>
    <p:extLst>
      <p:ext uri="{BB962C8B-B14F-4D97-AF65-F5344CB8AC3E}">
        <p14:creationId xmlns:p14="http://schemas.microsoft.com/office/powerpoint/2010/main" val="80081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041" y="983409"/>
            <a:ext cx="2558698" cy="20423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b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10219051" y="6107410"/>
            <a:ext cx="1685107" cy="430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B0D06-5727-1946-2AB1-80F79A19A418}"/>
              </a:ext>
            </a:extLst>
          </p:cNvPr>
          <p:cNvSpPr txBox="1"/>
          <p:nvPr/>
        </p:nvSpPr>
        <p:spPr>
          <a:xfrm>
            <a:off x="9283508" y="2998267"/>
            <a:ext cx="234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WireFrame</a:t>
            </a:r>
            <a:endParaRPr lang="en-US" sz="2400" dirty="0"/>
          </a:p>
          <a:p>
            <a:pPr algn="ctr"/>
            <a:r>
              <a:rPr lang="en-US" sz="2400" dirty="0"/>
              <a:t>Design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D257793-E038-8F75-9987-3FFDFD839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30" y="397918"/>
            <a:ext cx="2123249" cy="5924550"/>
          </a:xfrm>
          <a:prstGeom prst="rect">
            <a:avLst/>
          </a:prstGeom>
        </p:spPr>
      </p:pic>
      <p:pic>
        <p:nvPicPr>
          <p:cNvPr id="12" name="Picture 11" descr="A screenshot of a login form&#10;&#10;Description automatically generated">
            <a:extLst>
              <a:ext uri="{FF2B5EF4-FFF2-40B4-BE49-F238E27FC236}">
                <a16:creationId xmlns:a16="http://schemas.microsoft.com/office/drawing/2014/main" id="{BAE32DF9-A52C-FB8F-66A3-DD8B31CD6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968" y="435077"/>
            <a:ext cx="2558698" cy="4484601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48B8A6FD-7092-BAF7-69EF-DC99101FA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57" y="397918"/>
            <a:ext cx="2167706" cy="55008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5CC3D8-39E8-35DD-5112-93463D7473BF}"/>
              </a:ext>
            </a:extLst>
          </p:cNvPr>
          <p:cNvSpPr txBox="1"/>
          <p:nvPr/>
        </p:nvSpPr>
        <p:spPr>
          <a:xfrm>
            <a:off x="39015" y="681705"/>
            <a:ext cx="677108" cy="468814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FARE ESTIMATION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329E2-BA73-53FB-2C7F-C9B9122F00B9}"/>
              </a:ext>
            </a:extLst>
          </p:cNvPr>
          <p:cNvSpPr txBox="1"/>
          <p:nvPr/>
        </p:nvSpPr>
        <p:spPr>
          <a:xfrm>
            <a:off x="3275810" y="778800"/>
            <a:ext cx="677108" cy="47282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LOST AND FOUND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D477C9-FA77-972C-E0C9-B4A1DBFFE019}"/>
              </a:ext>
            </a:extLst>
          </p:cNvPr>
          <p:cNvSpPr txBox="1"/>
          <p:nvPr/>
        </p:nvSpPr>
        <p:spPr>
          <a:xfrm>
            <a:off x="6113977" y="778800"/>
            <a:ext cx="677108" cy="40918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CONDUCTOR LOGIN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6E4A4-92FA-24BD-4C92-C4E2C98C394A}"/>
              </a:ext>
            </a:extLst>
          </p:cNvPr>
          <p:cNvSpPr txBox="1"/>
          <p:nvPr/>
        </p:nvSpPr>
        <p:spPr>
          <a:xfrm>
            <a:off x="7019925" y="5133975"/>
            <a:ext cx="460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https://www.figma.com/design/0b42cfG9fQWQlKmkJcJCY7/TrackNGo_UI?node-id=0-1&amp;t=rygB5ks4WCix7QyL-1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5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drawing a diagram&#10;&#10;Description automatically generated">
            <a:extLst>
              <a:ext uri="{FF2B5EF4-FFF2-40B4-BE49-F238E27FC236}">
                <a16:creationId xmlns:a16="http://schemas.microsoft.com/office/drawing/2014/main" id="{09655DEB-166E-AE57-7EFF-80122803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0"/>
            <a:ext cx="12207393" cy="7324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545" y="714138"/>
            <a:ext cx="7689825" cy="9538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EABD04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 Plan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6D3A09-FE26-5FB2-AD52-8F822AD5A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63" y="2119358"/>
            <a:ext cx="10515873" cy="3002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42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earing masks on a bus&#10;&#10;Description automatically generated">
            <a:extLst>
              <a:ext uri="{FF2B5EF4-FFF2-40B4-BE49-F238E27FC236}">
                <a16:creationId xmlns:a16="http://schemas.microsoft.com/office/drawing/2014/main" id="{E5C41389-028B-80F2-B247-8B066B38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3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9DC899-C296-067E-23FF-D30B19BE0C77}"/>
              </a:ext>
            </a:extLst>
          </p:cNvPr>
          <p:cNvSpPr txBox="1">
            <a:spLocks/>
          </p:cNvSpPr>
          <p:nvPr/>
        </p:nvSpPr>
        <p:spPr>
          <a:xfrm>
            <a:off x="5753100" y="609600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sz="4800" dirty="0">
              <a:solidFill>
                <a:srgbClr val="EABD0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BC5026FE-22D9-F8CC-495A-6CF69F852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1838" y="609600"/>
            <a:ext cx="2057399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Graphic 10" descr="Presentation with checklist with solid fill">
            <a:extLst>
              <a:ext uri="{FF2B5EF4-FFF2-40B4-BE49-F238E27FC236}">
                <a16:creationId xmlns:a16="http://schemas.microsoft.com/office/drawing/2014/main" id="{10F6E672-05AB-4CED-BA94-C6371B63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5230" y="2947481"/>
            <a:ext cx="3010614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5418034" y="2555193"/>
            <a:ext cx="6113726" cy="3507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000" b="0" i="0" u="none" strike="noStrike" dirty="0" err="1">
                <a:effectLst/>
                <a:latin typeface="Arial" panose="020B0604020202020204" pitchFamily="34" charset="0"/>
              </a:rPr>
              <a:t>TrackNGo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addresses key transit challenges with GPS tracking and real-time planning. By offering live bus locations, optimized routes, and timely notifications, it aims to improve commuter satisfaction and build a more efficient, reliable public transport system in Sri Lanka.</a:t>
            </a:r>
            <a:endParaRPr lang="en-US" sz="2000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4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EE478C-77DB-8225-F054-7BCFCB6D58AF}"/>
              </a:ext>
            </a:extLst>
          </p:cNvPr>
          <p:cNvSpPr txBox="1">
            <a:spLocks/>
          </p:cNvSpPr>
          <p:nvPr/>
        </p:nvSpPr>
        <p:spPr>
          <a:xfrm>
            <a:off x="552450" y="-177691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</a:rPr>
              <a:t>Group Details</a:t>
            </a:r>
            <a:endParaRPr lang="en-US" sz="4800" dirty="0">
              <a:solidFill>
                <a:srgbClr val="EABD0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1AE4E-5B52-A57D-1FC5-8FC80BB7FBFC}"/>
              </a:ext>
            </a:extLst>
          </p:cNvPr>
          <p:cNvSpPr txBox="1"/>
          <p:nvPr/>
        </p:nvSpPr>
        <p:spPr>
          <a:xfrm>
            <a:off x="885825" y="1259632"/>
            <a:ext cx="9611114" cy="498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2020/ICT/07 -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Nalawansa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U.K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2020/ICT/49 - Mr. Bandara R.M.M.T.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2020/ICT/32 -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Kalhara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K.A.T.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2020/ICT/23 - Mr. Naveen P.R.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2020/ICT/118 -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Ms.M.T.F.Shazna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2020/ICT/36 - Ms. Dhanapala D.M.C.S.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2020/ICT/88 - Ms. Perera KNR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2322089F-A044-1342-C81A-D9A37C37D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555272" y="4778285"/>
            <a:ext cx="5750903" cy="1467893"/>
          </a:xfrm>
          <a:prstGeom prst="rect">
            <a:avLst/>
          </a:prstGeom>
        </p:spPr>
      </p:pic>
      <p:pic>
        <p:nvPicPr>
          <p:cNvPr id="3" name="Picture 2" descr="A group of people on a bus">
            <a:extLst>
              <a:ext uri="{FF2B5EF4-FFF2-40B4-BE49-F238E27FC236}">
                <a16:creationId xmlns:a16="http://schemas.microsoft.com/office/drawing/2014/main" id="{180897AB-AA43-735C-CFAC-ADB2E036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-1" y="-635001"/>
            <a:ext cx="12263215" cy="81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in a parking lot&#10;&#10;Description automatically generated">
            <a:extLst>
              <a:ext uri="{FF2B5EF4-FFF2-40B4-BE49-F238E27FC236}">
                <a16:creationId xmlns:a16="http://schemas.microsoft.com/office/drawing/2014/main" id="{8BFC7AE7-BEF1-C9A8-5C56-E93A45EB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rcRect t="31470" b="12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2391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1141413" y="2442613"/>
            <a:ext cx="104632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 transportation is vital for urban life, but Sri Lanka’s bus system struggles with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wait times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inefficient routes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frustrating commuters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sz="2400" b="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TrackNGo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app addresses these issues with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 tracking 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route planning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allowing users to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view live bus locations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 routes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receive notifications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lost items 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the commuting experience.</a:t>
            </a:r>
            <a:endParaRPr lang="en-US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A school bus">
            <a:extLst>
              <a:ext uri="{FF2B5EF4-FFF2-40B4-BE49-F238E27FC236}">
                <a16:creationId xmlns:a16="http://schemas.microsoft.com/office/drawing/2014/main" id="{F2F3998B-FE9B-1197-82DF-3AF25E942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631" y="4179470"/>
            <a:ext cx="1995030" cy="1995030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5F9709-CA21-3786-F51A-65FF66A667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38565" y="6079671"/>
            <a:ext cx="1865725" cy="4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BB8671CE-923C-372F-F9B7-1CC256D7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41000"/>
          </a:blip>
          <a:srcRect t="1508" b="6656"/>
          <a:stretch/>
        </p:blipFill>
        <p:spPr>
          <a:xfrm>
            <a:off x="-6867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>
                <a:solidFill>
                  <a:srgbClr val="EABD04"/>
                </a:solidFill>
                <a:latin typeface="Algerian" panose="04020705040A02060702" pitchFamily="82" charset="0"/>
              </a:rPr>
              <a:t>Thank</a:t>
            </a:r>
            <a:r>
              <a:rPr lang="en-US" sz="11700" b="1" dirty="0">
                <a:latin typeface="Algerian" panose="04020705040A02060702" pitchFamily="82" charset="0"/>
              </a:rPr>
              <a:t> </a:t>
            </a:r>
            <a:br>
              <a:rPr lang="en-US" sz="11700" b="1" dirty="0">
                <a:latin typeface="Algerian" panose="04020705040A02060702" pitchFamily="82" charset="0"/>
              </a:rPr>
            </a:br>
            <a:r>
              <a:rPr lang="en-US" sz="11700" dirty="0">
                <a:solidFill>
                  <a:schemeClr val="tx1"/>
                </a:solidFill>
                <a:latin typeface="Algerian" panose="04020705040A02060702" pitchFamily="82" charset="0"/>
              </a:rPr>
              <a:t>You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F31441-561B-6AE1-C0FC-6C9A6A51A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3434372" y="4588372"/>
            <a:ext cx="5309501" cy="13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0C2BA8-3B41-11DB-7B45-48422A9D4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8078"/>
          <a:stretch/>
        </p:blipFill>
        <p:spPr>
          <a:xfrm>
            <a:off x="0" y="0"/>
            <a:ext cx="121652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3485725" y="610640"/>
            <a:ext cx="9198069" cy="252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in Sri Lanka's Bus System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Extended wait times.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route optimization.</a:t>
            </a: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Lack of real-time updates and route planning.</a:t>
            </a:r>
            <a:endParaRPr lang="en-US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tech-driven solution to enhance accessibility, efficiency, and reliability in public transport.</a:t>
            </a:r>
            <a:b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2" y="601116"/>
            <a:ext cx="3683471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18B98E-F9B0-98DF-E50D-A806F1DCD2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696" t="-47" r="-5325" b="48"/>
          <a:stretch/>
        </p:blipFill>
        <p:spPr>
          <a:xfrm>
            <a:off x="701162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C3D56-D1C7-E132-669E-25557F9F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00" r="46198" b="3"/>
          <a:stretch/>
        </p:blipFill>
        <p:spPr>
          <a:xfrm>
            <a:off x="3535705" y="3219694"/>
            <a:ext cx="2468880" cy="267919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Picture 11" descr="A group of people standing next to a bus&#10;&#10;Description automatically generated">
            <a:extLst>
              <a:ext uri="{FF2B5EF4-FFF2-40B4-BE49-F238E27FC236}">
                <a16:creationId xmlns:a16="http://schemas.microsoft.com/office/drawing/2014/main" id="{4584FCF2-F2AD-2C05-850B-D6FC63031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671" r="16275" b="-2"/>
          <a:stretch/>
        </p:blipFill>
        <p:spPr>
          <a:xfrm>
            <a:off x="6187417" y="3219696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CD489B41-1FA5-8F10-920B-A55D55453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90" r="31451" b="2"/>
          <a:stretch/>
        </p:blipFill>
        <p:spPr>
          <a:xfrm>
            <a:off x="8839128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A658D-5EA1-E38C-493C-DC6DCDEDB5A8}"/>
              </a:ext>
            </a:extLst>
          </p:cNvPr>
          <p:cNvSpPr/>
          <p:nvPr/>
        </p:nvSpPr>
        <p:spPr>
          <a:xfrm flipV="1">
            <a:off x="0" y="6220690"/>
            <a:ext cx="121920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FA250568-2630-9953-AB23-3EB8002EE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16" b="38860"/>
          <a:stretch/>
        </p:blipFill>
        <p:spPr>
          <a:xfrm>
            <a:off x="5125147" y="6312591"/>
            <a:ext cx="1914909" cy="4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uses parked in front of a building">
            <a:extLst>
              <a:ext uri="{FF2B5EF4-FFF2-40B4-BE49-F238E27FC236}">
                <a16:creationId xmlns:a16="http://schemas.microsoft.com/office/drawing/2014/main" id="{3D7A3262-1EE1-3C23-C0CA-C15B981649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-837393"/>
            <a:ext cx="12192000" cy="8113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15" y="478129"/>
            <a:ext cx="7068127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Objective</a:t>
            </a:r>
          </a:p>
        </p:txBody>
      </p:sp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CF5B5558-0779-85B2-4406-B1EEA085E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5" r="18829"/>
          <a:stretch/>
        </p:blipFill>
        <p:spPr>
          <a:xfrm>
            <a:off x="7552042" y="964361"/>
            <a:ext cx="3416888" cy="1921384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449179" y="1602687"/>
            <a:ext cx="7068127" cy="3652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8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 develop a smart bus transportation app that improves commuting in Sri Lanka and</a:t>
            </a:r>
            <a:r>
              <a:rPr lang="en-US" sz="2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Make public transit more accessible, reliable, and efficient, helping users plan journeys with ease.</a:t>
            </a:r>
            <a:endParaRPr lang="en-US" sz="2800" b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FC731E-ED3B-6C39-079C-7DD32D502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7552042" y="3362991"/>
            <a:ext cx="3416888" cy="87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14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179" y="2410550"/>
            <a:ext cx="3842558" cy="2036899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FB3C01-B8ED-F338-B59C-2E38319D6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r="19847"/>
          <a:stretch/>
        </p:blipFill>
        <p:spPr>
          <a:xfrm>
            <a:off x="1" y="2306"/>
            <a:ext cx="7579420" cy="685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1E5BE-CC6D-AA46-E0B5-423B88E41AB8}"/>
              </a:ext>
            </a:extLst>
          </p:cNvPr>
          <p:cNvSpPr txBox="1"/>
          <p:nvPr/>
        </p:nvSpPr>
        <p:spPr>
          <a:xfrm>
            <a:off x="385011" y="2450893"/>
            <a:ext cx="7010993" cy="2362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Real-Time Tracking: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Live bus locations to reduce wait times.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Updated Schedules: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Access the latest bus schedules anytime.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Notifications: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Alerts for arrivals, delays, and disruptions.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Lost &amp; Found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Report and track lost items easily.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Fare Calculation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Automatic fare estimates based on route.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News &amp; Insights: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Transport info plus relevant news updates.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46EA5F4D-6716-6F9F-6AF4-2208F62C7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15" y="5085031"/>
            <a:ext cx="814824" cy="81482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DCC54C7-3C20-C090-09CE-3E6A7E4EB6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0234672" y="6133677"/>
            <a:ext cx="1865725" cy="4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84" y="157709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Users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5161549" y="6326536"/>
            <a:ext cx="1865725" cy="476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38FCDC-BBDC-3829-9428-EE4FD3DE0E15}"/>
              </a:ext>
            </a:extLst>
          </p:cNvPr>
          <p:cNvSpPr/>
          <p:nvPr/>
        </p:nvSpPr>
        <p:spPr>
          <a:xfrm flipV="1">
            <a:off x="0" y="6220690"/>
            <a:ext cx="121920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2726-FB97-C301-B0C4-9073757E8A8B}"/>
              </a:ext>
            </a:extLst>
          </p:cNvPr>
          <p:cNvSpPr txBox="1"/>
          <p:nvPr/>
        </p:nvSpPr>
        <p:spPr>
          <a:xfrm>
            <a:off x="742949" y="2438400"/>
            <a:ext cx="9667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i="0" dirty="0"/>
              <a:t>Primary Users</a:t>
            </a:r>
            <a:r>
              <a:rPr lang="en-US" sz="2800" b="0" i="0" dirty="0"/>
              <a:t>: Urban Commuters in Sri Lanka, including:</a:t>
            </a:r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b="1" i="0" dirty="0"/>
              <a:t>Students</a:t>
            </a:r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b="1" i="0" dirty="0"/>
              <a:t>Workers</a:t>
            </a:r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b="1" i="0" dirty="0"/>
              <a:t>Tourists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985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975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Systems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8528858" y="5670916"/>
            <a:ext cx="3273227" cy="835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40550-0962-5B9A-4DE6-C9B7D14E9F31}"/>
              </a:ext>
            </a:extLst>
          </p:cNvPr>
          <p:cNvSpPr txBox="1"/>
          <p:nvPr/>
        </p:nvSpPr>
        <p:spPr>
          <a:xfrm>
            <a:off x="1141413" y="2085975"/>
            <a:ext cx="66976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SLTB Bus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Tracking Feature not 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Limited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Low User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Lack of user Friendly features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253902-F139-0E12-6252-A076446FD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BA8BB-48ED-E235-845A-F7A551822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525" y="1023126"/>
            <a:ext cx="3605900" cy="34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CF5B5558-0779-85B2-4406-B1EEA085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18855" r="188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240"/>
            <a:ext cx="9905998" cy="1905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</a:t>
            </a:r>
            <a:r>
              <a:rPr lang="en-US" b="1" dirty="0" err="1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TrackNGo</a:t>
            </a:r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Different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1141413" y="1586204"/>
            <a:ext cx="1044668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Updates</a:t>
            </a:r>
            <a:r>
              <a:rPr lang="en-US" sz="2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Accurate bus locations and arrival times.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Lost &amp; Found</a:t>
            </a:r>
            <a:r>
              <a:rPr lang="en-US" sz="2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Simple item reporting and recovery.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Future-Ready</a:t>
            </a:r>
            <a:r>
              <a:rPr lang="en-US" sz="2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Expanding to trains, taxis, digital payments.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2800" b="0" i="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FC731E-ED3B-6C39-079C-7DD32D502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35616" b="38860"/>
          <a:stretch/>
        </p:blipFill>
        <p:spPr>
          <a:xfrm>
            <a:off x="8668960" y="5051855"/>
            <a:ext cx="2224897" cy="5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5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pin on a map&#10;&#10;Description automatically generated">
            <a:extLst>
              <a:ext uri="{FF2B5EF4-FFF2-40B4-BE49-F238E27FC236}">
                <a16:creationId xmlns:a16="http://schemas.microsoft.com/office/drawing/2014/main" id="{1B6C5436-EC26-105B-B3BF-49BF6203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l="3318" r="3793" b="-1"/>
          <a:stretch/>
        </p:blipFill>
        <p:spPr>
          <a:xfrm>
            <a:off x="-18642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06" y="579078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 Requirement</a:t>
            </a:r>
          </a:p>
        </p:txBody>
      </p:sp>
      <p:pic>
        <p:nvPicPr>
          <p:cNvPr id="8" name="Graphic 7" descr="Two speech bubbles">
            <a:extLst>
              <a:ext uri="{FF2B5EF4-FFF2-40B4-BE49-F238E27FC236}">
                <a16:creationId xmlns:a16="http://schemas.microsoft.com/office/drawing/2014/main" id="{618B6BDA-8140-9EA7-9AF6-851C1D8C6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7273" y="10"/>
            <a:ext cx="3696855" cy="3696855"/>
          </a:xfrm>
          <a:prstGeom prst="rect">
            <a:avLst/>
          </a:prstGeom>
        </p:spPr>
      </p:pic>
      <p:pic>
        <p:nvPicPr>
          <p:cNvPr id="10" name="Graphic 9" descr="An open book">
            <a:extLst>
              <a:ext uri="{FF2B5EF4-FFF2-40B4-BE49-F238E27FC236}">
                <a16:creationId xmlns:a16="http://schemas.microsoft.com/office/drawing/2014/main" id="{143BAF0E-DB98-F9F0-F55D-61083CA25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1538" y="2963733"/>
            <a:ext cx="2313699" cy="2313699"/>
          </a:xfrm>
          <a:prstGeom prst="rect">
            <a:avLst/>
          </a:prstGeom>
        </p:spPr>
      </p:pic>
      <p:pic>
        <p:nvPicPr>
          <p:cNvPr id="12" name="Graphic 11" descr="Check In outline">
            <a:extLst>
              <a:ext uri="{FF2B5EF4-FFF2-40B4-BE49-F238E27FC236}">
                <a16:creationId xmlns:a16="http://schemas.microsoft.com/office/drawing/2014/main" id="{AE423C69-F3CC-5EFD-56E3-3BF22D5FBB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46176">
            <a:off x="7451220" y="3313760"/>
            <a:ext cx="1040631" cy="1040631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D7E90B5F-175B-ADD2-3E22-EB09E5C578B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16" b="38860"/>
          <a:stretch/>
        </p:blipFill>
        <p:spPr>
          <a:xfrm>
            <a:off x="7434322" y="5346289"/>
            <a:ext cx="3947548" cy="1007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7EC2A7-F102-950D-A55A-2F41A6BF109E}"/>
              </a:ext>
            </a:extLst>
          </p:cNvPr>
          <p:cNvSpPr/>
          <p:nvPr/>
        </p:nvSpPr>
        <p:spPr>
          <a:xfrm flipV="1">
            <a:off x="0" y="6249384"/>
            <a:ext cx="55245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CF55538F-C32F-E3F9-4951-9CE94F6D5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8986"/>
              </p:ext>
            </p:extLst>
          </p:nvPr>
        </p:nvGraphicFramePr>
        <p:xfrm>
          <a:off x="864806" y="2021104"/>
          <a:ext cx="6104765" cy="3060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3593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663</TotalTime>
  <Words>1720</Words>
  <Application>Microsoft Office PowerPoint</Application>
  <PresentationFormat>Widescreen</PresentationFormat>
  <Paragraphs>176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Arial</vt:lpstr>
      <vt:lpstr>Calibri</vt:lpstr>
      <vt:lpstr>Century Gothic</vt:lpstr>
      <vt:lpstr>Franklin Gothic Heavy</vt:lpstr>
      <vt:lpstr>Tahoma</vt:lpstr>
      <vt:lpstr>Mesh</vt:lpstr>
      <vt:lpstr>PowerPoint Presentation</vt:lpstr>
      <vt:lpstr>Introduction</vt:lpstr>
      <vt:lpstr>Problem Statement</vt:lpstr>
      <vt:lpstr>Project Objective</vt:lpstr>
      <vt:lpstr>Proposed Solution</vt:lpstr>
      <vt:lpstr>Target Users</vt:lpstr>
      <vt:lpstr>Existing Systems</vt:lpstr>
      <vt:lpstr>Why TrackNGo is Different</vt:lpstr>
      <vt:lpstr>Functional Requirement</vt:lpstr>
      <vt:lpstr>Use case Diagram</vt:lpstr>
      <vt:lpstr>Non-Functional Requirement</vt:lpstr>
      <vt:lpstr>System Architecture</vt:lpstr>
      <vt:lpstr>System Design</vt:lpstr>
      <vt:lpstr>System Design</vt:lpstr>
      <vt:lpstr>System Design</vt:lpstr>
      <vt:lpstr>System Design</vt:lpstr>
      <vt:lpstr>Implementation Plan</vt:lpstr>
      <vt:lpstr>PowerPoint Presentation</vt:lpstr>
      <vt:lpstr>PowerPoint Presentation</vt:lpstr>
      <vt:lpstr>Thank  You</vt:lpstr>
    </vt:vector>
  </TitlesOfParts>
  <Company>Alshaya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TITLE</dc:title>
  <dc:creator>Mohamed Ashfak Deen Mohamed Faseen Deen</dc:creator>
  <cp:lastModifiedBy>Udara Kavishka</cp:lastModifiedBy>
  <cp:revision>14</cp:revision>
  <dcterms:created xsi:type="dcterms:W3CDTF">2024-11-06T04:31:28Z</dcterms:created>
  <dcterms:modified xsi:type="dcterms:W3CDTF">2024-11-08T05:01:07Z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